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57" r:id="rId5"/>
    <p:sldId id="261" r:id="rId6"/>
    <p:sldId id="259" r:id="rId7"/>
    <p:sldId id="272" r:id="rId8"/>
    <p:sldId id="262" r:id="rId9"/>
    <p:sldId id="273" r:id="rId10"/>
    <p:sldId id="264" r:id="rId11"/>
    <p:sldId id="274" r:id="rId12"/>
    <p:sldId id="263" r:id="rId13"/>
    <p:sldId id="275" r:id="rId14"/>
    <p:sldId id="265" r:id="rId15"/>
    <p:sldId id="276" r:id="rId16"/>
    <p:sldId id="266" r:id="rId17"/>
    <p:sldId id="277" r:id="rId18"/>
    <p:sldId id="267" r:id="rId19"/>
    <p:sldId id="278" r:id="rId20"/>
    <p:sldId id="268" r:id="rId21"/>
    <p:sldId id="279" r:id="rId22"/>
    <p:sldId id="269" r:id="rId23"/>
    <p:sldId id="280" r:id="rId24"/>
    <p:sldId id="270" r:id="rId25"/>
    <p:sldId id="281" r:id="rId26"/>
    <p:sldId id="271" r:id="rId27"/>
    <p:sldId id="282" r:id="rId28"/>
    <p:sldId id="284" r:id="rId29"/>
    <p:sldId id="283" r:id="rId30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B39D"/>
    <a:srgbClr val="895A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40" d="100"/>
          <a:sy n="40" d="100"/>
        </p:scale>
        <p:origin x="2820" y="270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089A-CA68-4850-8EAD-5508E1309F08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17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089A-CA68-4850-8EAD-5508E1309F08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71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089A-CA68-4850-8EAD-5508E1309F08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453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089A-CA68-4850-8EAD-5508E1309F08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64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089A-CA68-4850-8EAD-5508E1309F08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786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089A-CA68-4850-8EAD-5508E1309F08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296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089A-CA68-4850-8EAD-5508E1309F08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5340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089A-CA68-4850-8EAD-5508E1309F08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88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089A-CA68-4850-8EAD-5508E1309F08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6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089A-CA68-4850-8EAD-5508E1309F08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660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089A-CA68-4850-8EAD-5508E1309F08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1515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88089A-CA68-4850-8EAD-5508E1309F08}" type="datetimeFigureOut">
              <a:rPr lang="pt-BR" smtClean="0"/>
              <a:t>12/11/2025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600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duar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D4CC4-8480-F128-2F41-D3F7FFB6AD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45DD24-9579-0708-B77F-D8E643D482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2E841F72-2706-C29E-4A4F-BB6663FCF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601200" cy="9601200"/>
          </a:xfrm>
          <a:prstGeom prst="rect">
            <a:avLst/>
          </a:prstGeom>
        </p:spPr>
      </p:pic>
      <p:pic>
        <p:nvPicPr>
          <p:cNvPr id="7" name="Imagem 6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D89C4FFB-7A6E-7B62-9956-A19911828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290" y="2034041"/>
            <a:ext cx="9601200" cy="9601200"/>
          </a:xfrm>
          <a:prstGeom prst="rect">
            <a:avLst/>
          </a:prstGeom>
        </p:spPr>
      </p:pic>
      <p:pic>
        <p:nvPicPr>
          <p:cNvPr id="9" name="Imagem 8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A0327C5B-C9C1-042B-FFA7-B836358A9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260" y="2034041"/>
            <a:ext cx="96012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33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D647E-3F9F-EB03-40C1-3DD739883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EBC3BAD-D3B1-7227-D3F8-D5C8E0F73656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688B7CF2-259E-DEA7-7844-1A7AC1F586C4}"/>
              </a:ext>
            </a:extLst>
          </p:cNvPr>
          <p:cNvSpPr txBox="1"/>
          <p:nvPr/>
        </p:nvSpPr>
        <p:spPr>
          <a:xfrm>
            <a:off x="284571" y="5189210"/>
            <a:ext cx="9032057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SELETOR DE ID -</a:t>
            </a:r>
          </a:p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 “O DNA ÚNICO”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10F2EA46-AEFF-7EEB-DA22-B0A6B1E9D9DE}"/>
              </a:ext>
            </a:extLst>
          </p:cNvPr>
          <p:cNvSpPr txBox="1"/>
          <p:nvPr/>
        </p:nvSpPr>
        <p:spPr>
          <a:xfrm>
            <a:off x="2231797" y="1136233"/>
            <a:ext cx="4964522" cy="89255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latin typeface="Impact" panose="020B0806030902050204" pitchFamily="34" charset="0"/>
              </a:rPr>
              <a:t>03</a:t>
            </a:r>
          </a:p>
          <a:p>
            <a:endParaRPr lang="pt-BR" sz="28700" dirty="0"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8A8617D-0DC7-B325-AA06-FAF349CB0BB6}"/>
              </a:ext>
            </a:extLst>
          </p:cNvPr>
          <p:cNvSpPr/>
          <p:nvPr/>
        </p:nvSpPr>
        <p:spPr>
          <a:xfrm>
            <a:off x="482600" y="7989977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0C68007E-0151-F47A-1AB0-ECDA939F0EAB}"/>
              </a:ext>
            </a:extLst>
          </p:cNvPr>
          <p:cNvSpPr txBox="1"/>
          <p:nvPr/>
        </p:nvSpPr>
        <p:spPr>
          <a:xfrm>
            <a:off x="482600" y="8595092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IDs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servem para um único elemento, algo exclusivo na página.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72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254F5-F04E-75C1-0F72-933E82A48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DA6D19C4-9021-E6D5-0D55-6CCEEE42514D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1287FEDE-EAF2-C1E7-CF24-1E4DD4B10980}"/>
              </a:ext>
            </a:extLst>
          </p:cNvPr>
          <p:cNvSpPr txBox="1"/>
          <p:nvPr/>
        </p:nvSpPr>
        <p:spPr>
          <a:xfrm>
            <a:off x="612811" y="707933"/>
            <a:ext cx="7811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 DE ID – “O DNA ÚNICO”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6BB0ABB-7DE0-5E8B-A343-9C02C0DC926A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6BD5F651-E4ED-1F65-53A7-9BA4A3F43C10}"/>
              </a:ext>
            </a:extLst>
          </p:cNvPr>
          <p:cNvSpPr txBox="1"/>
          <p:nvPr/>
        </p:nvSpPr>
        <p:spPr>
          <a:xfrm>
            <a:off x="687405" y="8130391"/>
            <a:ext cx="822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Use o ID quando for algo que só aparece uma vez, como um título ou cabeçalho.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1DFF36DA-FC14-8D7B-53E7-74D2793D8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170"/>
            <a:ext cx="9601200" cy="3409772"/>
          </a:xfrm>
          <a:prstGeom prst="rect">
            <a:avLst/>
          </a:prstGeom>
        </p:spPr>
      </p:pic>
      <p:pic>
        <p:nvPicPr>
          <p:cNvPr id="10" name="Imagem 9" descr="Texto&#10;&#10;O conteúdo gerado por IA pode estar incorreto.">
            <a:extLst>
              <a:ext uri="{FF2B5EF4-FFF2-40B4-BE49-F238E27FC236}">
                <a16:creationId xmlns:a16="http://schemas.microsoft.com/office/drawing/2014/main" id="{9892FC0F-EF52-CF66-BD61-E08BA1D92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17656"/>
            <a:ext cx="9601200" cy="524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79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59E3E-6136-CB1C-B272-F0845C914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90B919-3BA2-051D-2B4A-C440B7439D34}"/>
              </a:ext>
            </a:extLst>
          </p:cNvPr>
          <p:cNvSpPr/>
          <p:nvPr/>
        </p:nvSpPr>
        <p:spPr>
          <a:xfrm>
            <a:off x="-1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8C5DA579-737B-0A65-D3BC-386BA7A0FADA}"/>
              </a:ext>
            </a:extLst>
          </p:cNvPr>
          <p:cNvSpPr txBox="1"/>
          <p:nvPr/>
        </p:nvSpPr>
        <p:spPr>
          <a:xfrm>
            <a:off x="1" y="5199201"/>
            <a:ext cx="9514657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SELETOR UNIVERSAL - “O RESET DO SISTEMA”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C0ABE422-B710-ABFB-E321-17CD9374B269}"/>
              </a:ext>
            </a:extLst>
          </p:cNvPr>
          <p:cNvSpPr txBox="1"/>
          <p:nvPr/>
        </p:nvSpPr>
        <p:spPr>
          <a:xfrm>
            <a:off x="2231797" y="1136233"/>
            <a:ext cx="4964522" cy="89255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latin typeface="Impact" panose="020B0806030902050204" pitchFamily="34" charset="0"/>
              </a:rPr>
              <a:t>04</a:t>
            </a:r>
          </a:p>
          <a:p>
            <a:endParaRPr lang="pt-BR" sz="28700" dirty="0"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F0941A7-6A89-627D-688E-ED7354FD7912}"/>
              </a:ext>
            </a:extLst>
          </p:cNvPr>
          <p:cNvSpPr/>
          <p:nvPr/>
        </p:nvSpPr>
        <p:spPr>
          <a:xfrm>
            <a:off x="396058" y="9216161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4C853E73-EF59-48AC-1D9D-D6A9E73B0524}"/>
              </a:ext>
            </a:extLst>
          </p:cNvPr>
          <p:cNvSpPr txBox="1"/>
          <p:nvPr/>
        </p:nvSpPr>
        <p:spPr>
          <a:xfrm>
            <a:off x="805669" y="9723039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Aplica estilos a todos os elementos da página.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59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9890F-5914-A4E8-5614-2C10E580A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813DFAB1-3A5E-3858-9D09-AF9A9D760FC1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3A9A4A39-A029-F90D-DCE9-A62F93C2DE87}"/>
              </a:ext>
            </a:extLst>
          </p:cNvPr>
          <p:cNvSpPr txBox="1"/>
          <p:nvPr/>
        </p:nvSpPr>
        <p:spPr>
          <a:xfrm>
            <a:off x="612811" y="707933"/>
            <a:ext cx="7811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 UNIVERSAL - “O RESEST DO SISTEMA”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C287094-8916-4538-1B27-A2ED3C2F4396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34796C9C-D4CA-71A1-27BF-D5E2A84B6F8E}"/>
              </a:ext>
            </a:extLst>
          </p:cNvPr>
          <p:cNvSpPr txBox="1"/>
          <p:nvPr/>
        </p:nvSpPr>
        <p:spPr>
          <a:xfrm>
            <a:off x="612811" y="6619774"/>
            <a:ext cx="822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Muito usado no início de projetos para “zerar” o comportamento padrão do navegador.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 descr="Texto&#10;&#10;O conteúdo gerado por IA pode estar incorreto.">
            <a:extLst>
              <a:ext uri="{FF2B5EF4-FFF2-40B4-BE49-F238E27FC236}">
                <a16:creationId xmlns:a16="http://schemas.microsoft.com/office/drawing/2014/main" id="{5CB0717D-7E0E-BC10-3F4D-2AB3C6F69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572"/>
            <a:ext cx="9601200" cy="566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45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EB199-490B-74C6-BD78-59F9C37E7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008DDA8-0C8B-9088-B9C9-9E0B9BD03CAB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981A99B0-0AF8-C7AA-01A1-99BE86C8BE3B}"/>
              </a:ext>
            </a:extLst>
          </p:cNvPr>
          <p:cNvSpPr txBox="1"/>
          <p:nvPr/>
        </p:nvSpPr>
        <p:spPr>
          <a:xfrm>
            <a:off x="-86541" y="5189210"/>
            <a:ext cx="9687741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SELETOR DE ELEMENTO - “O CLÁSSICO”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8F16585F-C7D2-A9A1-A311-9FABEFD2C566}"/>
              </a:ext>
            </a:extLst>
          </p:cNvPr>
          <p:cNvSpPr txBox="1"/>
          <p:nvPr/>
        </p:nvSpPr>
        <p:spPr>
          <a:xfrm>
            <a:off x="2231797" y="1136233"/>
            <a:ext cx="4964522" cy="89255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latin typeface="Impact" panose="020B0806030902050204" pitchFamily="34" charset="0"/>
              </a:rPr>
              <a:t>05</a:t>
            </a:r>
          </a:p>
          <a:p>
            <a:endParaRPr lang="pt-BR" sz="28700" dirty="0"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2AEAF93-9C9A-C2E1-B9B4-4C9A8A684284}"/>
              </a:ext>
            </a:extLst>
          </p:cNvPr>
          <p:cNvSpPr/>
          <p:nvPr/>
        </p:nvSpPr>
        <p:spPr>
          <a:xfrm>
            <a:off x="482600" y="7989977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1277C6A8-9A10-0FEE-A8C4-397CA5AC3AB5}"/>
              </a:ext>
            </a:extLst>
          </p:cNvPr>
          <p:cNvSpPr txBox="1"/>
          <p:nvPr/>
        </p:nvSpPr>
        <p:spPr>
          <a:xfrm>
            <a:off x="482600" y="8595092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Aplica estilos direto pelo tipo de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tag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393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9EE5-978D-A61F-68F8-0EA87CF17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133F1EB5-6D00-B246-4579-F6C4B10D36E3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92FF2A68-3CC0-F1AC-91E9-DB23A0925A27}"/>
              </a:ext>
            </a:extLst>
          </p:cNvPr>
          <p:cNvSpPr txBox="1"/>
          <p:nvPr/>
        </p:nvSpPr>
        <p:spPr>
          <a:xfrm>
            <a:off x="612811" y="707933"/>
            <a:ext cx="7811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 DE ELEMENTO - “O CLÁSSICO”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49205-55B3-558F-17FA-135A141FAAAC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F38354FF-D0D8-86F1-C0EA-3BAF58D634DF}"/>
              </a:ext>
            </a:extLst>
          </p:cNvPr>
          <p:cNvSpPr txBox="1"/>
          <p:nvPr/>
        </p:nvSpPr>
        <p:spPr>
          <a:xfrm>
            <a:off x="540811" y="6644186"/>
            <a:ext cx="822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Ideal para dar um padrão geral, como o estilo de todos os botões.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512A0C94-1F68-5FEA-FF1A-161AD2ABF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170"/>
            <a:ext cx="9601200" cy="566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44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DB3C0-064B-D0A3-2387-3ADFA43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BCE2692-3CDE-BEF3-8BFF-6B1C8BB25C2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14AC7875-93EF-46E1-9ECA-38B54A477E8D}"/>
              </a:ext>
            </a:extLst>
          </p:cNvPr>
          <p:cNvSpPr txBox="1"/>
          <p:nvPr/>
        </p:nvSpPr>
        <p:spPr>
          <a:xfrm>
            <a:off x="0" y="5250130"/>
            <a:ext cx="9659528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SELETOR DE ATRIBUTO - “O HACKER PRECISO”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39F3D98B-BA49-EE19-989D-448981E56164}"/>
              </a:ext>
            </a:extLst>
          </p:cNvPr>
          <p:cNvSpPr txBox="1"/>
          <p:nvPr/>
        </p:nvSpPr>
        <p:spPr>
          <a:xfrm>
            <a:off x="2231797" y="1136233"/>
            <a:ext cx="4964522" cy="89255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latin typeface="Impact" panose="020B0806030902050204" pitchFamily="34" charset="0"/>
              </a:rPr>
              <a:t>06</a:t>
            </a:r>
          </a:p>
          <a:p>
            <a:endParaRPr lang="pt-BR" sz="28700" dirty="0"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DBE3CC1-1B2F-14AE-C86D-8A564BF956CB}"/>
              </a:ext>
            </a:extLst>
          </p:cNvPr>
          <p:cNvSpPr/>
          <p:nvPr/>
        </p:nvSpPr>
        <p:spPr>
          <a:xfrm>
            <a:off x="396058" y="9390973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94236450-578D-CB75-28C7-BF6B1E7AF609}"/>
              </a:ext>
            </a:extLst>
          </p:cNvPr>
          <p:cNvSpPr txBox="1"/>
          <p:nvPr/>
        </p:nvSpPr>
        <p:spPr>
          <a:xfrm>
            <a:off x="600863" y="9662029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Permite estilizar com base em atributos HTML específicos.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402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08C94-FF22-6D83-DD76-1C256DB25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47956380-DF83-F290-0709-087D2B09C9FE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8CE7CC7C-6D10-B3FA-AA95-416DD9C06274}"/>
              </a:ext>
            </a:extLst>
          </p:cNvPr>
          <p:cNvSpPr txBox="1"/>
          <p:nvPr/>
        </p:nvSpPr>
        <p:spPr>
          <a:xfrm>
            <a:off x="612811" y="707933"/>
            <a:ext cx="7811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 DE ATRIBUTO - “O HACKER PRECISO”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7B68084-1ED2-BD60-A53E-4103887CA3B9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8AF0BB4E-9659-84EE-467B-F88B6B79BDD3}"/>
              </a:ext>
            </a:extLst>
          </p:cNvPr>
          <p:cNvSpPr txBox="1"/>
          <p:nvPr/>
        </p:nvSpPr>
        <p:spPr>
          <a:xfrm>
            <a:off x="612811" y="9022701"/>
            <a:ext cx="822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Ótimo para quando você quer atingir elementos sem adicionar classes extras.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 descr="Texto&#10;&#10;O conteúdo gerado por IA pode estar incorreto.">
            <a:extLst>
              <a:ext uri="{FF2B5EF4-FFF2-40B4-BE49-F238E27FC236}">
                <a16:creationId xmlns:a16="http://schemas.microsoft.com/office/drawing/2014/main" id="{91187A28-9257-9AAF-083D-2EB7A2F1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5660"/>
            <a:ext cx="9601200" cy="4837528"/>
          </a:xfrm>
          <a:prstGeom prst="rect">
            <a:avLst/>
          </a:prstGeom>
        </p:spPr>
      </p:pic>
      <p:pic>
        <p:nvPicPr>
          <p:cNvPr id="9" name="Imagem 8" descr="Texto&#10;&#10;O conteúdo gerado por IA pode estar incorreto.">
            <a:extLst>
              <a:ext uri="{FF2B5EF4-FFF2-40B4-BE49-F238E27FC236}">
                <a16:creationId xmlns:a16="http://schemas.microsoft.com/office/drawing/2014/main" id="{F3C0E2DD-54CB-9A2E-123F-0C35DA16D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6170"/>
            <a:ext cx="9601200" cy="48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12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2ACCA-2633-BA93-AF45-8445BF446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533BDE9-E72A-65E0-D2CA-D55DD73B63D7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6AA921FB-BBB9-EF9B-9AD6-897702EAF521}"/>
              </a:ext>
            </a:extLst>
          </p:cNvPr>
          <p:cNvSpPr txBox="1"/>
          <p:nvPr/>
        </p:nvSpPr>
        <p:spPr>
          <a:xfrm>
            <a:off x="-86541" y="5189210"/>
            <a:ext cx="9687741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SELETOR DESCENDENTE - “O HERDEIRO”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0484222F-3287-A7F0-CF2B-F97524C35023}"/>
              </a:ext>
            </a:extLst>
          </p:cNvPr>
          <p:cNvSpPr txBox="1"/>
          <p:nvPr/>
        </p:nvSpPr>
        <p:spPr>
          <a:xfrm>
            <a:off x="2231797" y="1136233"/>
            <a:ext cx="4964522" cy="89255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latin typeface="Impact" panose="020B0806030902050204" pitchFamily="34" charset="0"/>
              </a:rPr>
              <a:t>07</a:t>
            </a:r>
          </a:p>
          <a:p>
            <a:endParaRPr lang="pt-BR" sz="28700" dirty="0"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FB54EEE-F590-3130-525F-042B6BDDEBAF}"/>
              </a:ext>
            </a:extLst>
          </p:cNvPr>
          <p:cNvSpPr/>
          <p:nvPr/>
        </p:nvSpPr>
        <p:spPr>
          <a:xfrm>
            <a:off x="482600" y="9275182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A081C92E-DD7A-AABF-0500-8113D2B6EE8C}"/>
              </a:ext>
            </a:extLst>
          </p:cNvPr>
          <p:cNvSpPr txBox="1"/>
          <p:nvPr/>
        </p:nvSpPr>
        <p:spPr>
          <a:xfrm>
            <a:off x="482600" y="9646082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Permite estilizar com base em atributos HTML específicos.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795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CA986-2D65-59FE-0276-F8A37B9DF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34847E2D-38C2-3F40-9AA2-FB142CDCC442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BDCF9757-8AD4-383E-797B-126681C80E69}"/>
              </a:ext>
            </a:extLst>
          </p:cNvPr>
          <p:cNvSpPr txBox="1"/>
          <p:nvPr/>
        </p:nvSpPr>
        <p:spPr>
          <a:xfrm>
            <a:off x="612811" y="707933"/>
            <a:ext cx="7811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 DESCENDENTE - “O HERDEIRO”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ED22F3D-EBAD-323D-191F-15ED321679D4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B084ECBE-65B7-5606-B770-49CE9C98D11E}"/>
              </a:ext>
            </a:extLst>
          </p:cNvPr>
          <p:cNvSpPr txBox="1"/>
          <p:nvPr/>
        </p:nvSpPr>
        <p:spPr>
          <a:xfrm>
            <a:off x="612811" y="9556406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Somente o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span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dentro da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será estilizado.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9CC92D78-0859-BBE2-932F-F5FAA096A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95" y="2038170"/>
            <a:ext cx="9601200" cy="5030887"/>
          </a:xfrm>
          <a:prstGeom prst="rect">
            <a:avLst/>
          </a:prstGeom>
        </p:spPr>
      </p:pic>
      <p:pic>
        <p:nvPicPr>
          <p:cNvPr id="10" name="Imagem 9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D131CF6D-2208-3F2B-415B-AE12CAA8B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1959"/>
            <a:ext cx="9601200" cy="48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8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1AF3C-A0C8-35A9-A296-2DAD3E0AE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69"/>
            <a:ext cx="8281035" cy="11348505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dirty="0"/>
              <a:t>Regras</a:t>
            </a:r>
            <a:br>
              <a:rPr lang="pt-BR" dirty="0"/>
            </a:br>
            <a:br>
              <a:rPr lang="pt-BR" dirty="0"/>
            </a:br>
            <a:r>
              <a:rPr lang="pt-BR" dirty="0"/>
              <a:t>use fontes múltiplas de 8</a:t>
            </a:r>
            <a:br>
              <a:rPr lang="pt-BR" dirty="0"/>
            </a:br>
            <a:br>
              <a:rPr lang="pt-BR" dirty="0"/>
            </a:br>
            <a:r>
              <a:rPr lang="pt-BR" dirty="0"/>
              <a:t>Utilize poucos textos</a:t>
            </a:r>
            <a:br>
              <a:rPr lang="pt-BR" dirty="0"/>
            </a:br>
            <a:br>
              <a:rPr lang="pt-BR" dirty="0"/>
            </a:br>
            <a:r>
              <a:rPr lang="pt-BR" dirty="0"/>
              <a:t>ter um layout agradável</a:t>
            </a:r>
            <a:br>
              <a:rPr lang="pt-BR" dirty="0"/>
            </a:br>
            <a:br>
              <a:rPr lang="pt-BR" dirty="0"/>
            </a:br>
            <a:r>
              <a:rPr lang="pt-BR" dirty="0"/>
              <a:t>8px, 16px, 24px</a:t>
            </a:r>
          </a:p>
        </p:txBody>
      </p:sp>
    </p:spTree>
    <p:extLst>
      <p:ext uri="{BB962C8B-B14F-4D97-AF65-F5344CB8AC3E}">
        <p14:creationId xmlns:p14="http://schemas.microsoft.com/office/powerpoint/2010/main" val="2219728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CFA76-681B-62C9-9ABC-0B7F0415F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4999A1D-33FC-EBC0-8B39-EC3175C142C9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69C75849-9193-665F-8763-FD0750CA50E4}"/>
              </a:ext>
            </a:extLst>
          </p:cNvPr>
          <p:cNvSpPr txBox="1"/>
          <p:nvPr/>
        </p:nvSpPr>
        <p:spPr>
          <a:xfrm>
            <a:off x="-86541" y="5189210"/>
            <a:ext cx="9601199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SELETOR DE FILHO DIRETO - “O FOCO DIRETO”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DB08D222-08CB-878C-E470-E6BBCD0049AE}"/>
              </a:ext>
            </a:extLst>
          </p:cNvPr>
          <p:cNvSpPr txBox="1"/>
          <p:nvPr/>
        </p:nvSpPr>
        <p:spPr>
          <a:xfrm>
            <a:off x="2231797" y="1136233"/>
            <a:ext cx="4964522" cy="89255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latin typeface="Impact" panose="020B0806030902050204" pitchFamily="34" charset="0"/>
              </a:rPr>
              <a:t>08</a:t>
            </a:r>
          </a:p>
          <a:p>
            <a:endParaRPr lang="pt-BR" sz="28700" dirty="0"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7F35406-CCFE-502C-6F96-F1B2BFC35ADC}"/>
              </a:ext>
            </a:extLst>
          </p:cNvPr>
          <p:cNvSpPr/>
          <p:nvPr/>
        </p:nvSpPr>
        <p:spPr>
          <a:xfrm>
            <a:off x="396057" y="9271212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259ED596-EB8E-D5E4-FD55-952BB82CEF82}"/>
              </a:ext>
            </a:extLst>
          </p:cNvPr>
          <p:cNvSpPr txBox="1"/>
          <p:nvPr/>
        </p:nvSpPr>
        <p:spPr>
          <a:xfrm>
            <a:off x="396057" y="9695514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2400" b="0" i="0" u="none" strike="noStrike" kern="1200" baseline="0" dirty="0">
                <a:solidFill>
                  <a:srgbClr val="FFFFFF"/>
                </a:solidFill>
                <a:latin typeface="Calibri" panose="020F0502020204030204" pitchFamily="34" charset="0"/>
              </a:rPr>
              <a:t>Afeta apenas o filho imediato do elemento.</a:t>
            </a:r>
          </a:p>
        </p:txBody>
      </p:sp>
    </p:spTree>
    <p:extLst>
      <p:ext uri="{BB962C8B-B14F-4D97-AF65-F5344CB8AC3E}">
        <p14:creationId xmlns:p14="http://schemas.microsoft.com/office/powerpoint/2010/main" val="578988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2C6DE-9CFF-D56C-A1F8-03BB7550F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898702FF-8A40-EE09-4276-01DB9A32493B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97BC78FE-F25E-7B84-E9BB-BF1984113DC6}"/>
              </a:ext>
            </a:extLst>
          </p:cNvPr>
          <p:cNvSpPr txBox="1"/>
          <p:nvPr/>
        </p:nvSpPr>
        <p:spPr>
          <a:xfrm>
            <a:off x="612811" y="707933"/>
            <a:ext cx="7811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 DE FILHO DIRETO - “O FOGO DIRETO”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0F97815-7F1D-5FB9-7399-8DB35023871C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8EF4E32A-4873-88B3-C9BA-C88BF4306D4C}"/>
              </a:ext>
            </a:extLst>
          </p:cNvPr>
          <p:cNvSpPr txBox="1"/>
          <p:nvPr/>
        </p:nvSpPr>
        <p:spPr>
          <a:xfrm>
            <a:off x="612811" y="9556406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primeiro &lt;p&gt; será afetado, o segundo não.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D9317918-F24A-0042-9BA3-1CA3A53A2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9933"/>
            <a:ext cx="9601200" cy="4837528"/>
          </a:xfrm>
          <a:prstGeom prst="rect">
            <a:avLst/>
          </a:prstGeom>
        </p:spPr>
      </p:pic>
      <p:pic>
        <p:nvPicPr>
          <p:cNvPr id="9" name="Imagem 8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F41DE2F9-C2C5-8001-F4B9-731A5A24E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6195"/>
            <a:ext cx="9601200" cy="524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51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5C63F-DF14-A7EC-AFFC-55BFF5F79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9507DA5-FAC1-93DF-13A4-8603F2806767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CA3F8842-8E6E-4DD4-F628-5A752914CE09}"/>
              </a:ext>
            </a:extLst>
          </p:cNvPr>
          <p:cNvSpPr txBox="1"/>
          <p:nvPr/>
        </p:nvSpPr>
        <p:spPr>
          <a:xfrm>
            <a:off x="-86541" y="5189210"/>
            <a:ext cx="9332141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SELETOR DE IRMÃO - “O CONECTADO”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56709B59-D112-4A86-0E8A-F7F7BC42092C}"/>
              </a:ext>
            </a:extLst>
          </p:cNvPr>
          <p:cNvSpPr txBox="1"/>
          <p:nvPr/>
        </p:nvSpPr>
        <p:spPr>
          <a:xfrm>
            <a:off x="2231797" y="1136233"/>
            <a:ext cx="4964522" cy="89255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latin typeface="Impact" panose="020B0806030902050204" pitchFamily="34" charset="0"/>
              </a:rPr>
              <a:t>09</a:t>
            </a:r>
          </a:p>
          <a:p>
            <a:endParaRPr lang="pt-BR" sz="28700" dirty="0"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D9C045E-3915-5E98-4AA6-A4B39ED5D165}"/>
              </a:ext>
            </a:extLst>
          </p:cNvPr>
          <p:cNvSpPr/>
          <p:nvPr/>
        </p:nvSpPr>
        <p:spPr>
          <a:xfrm>
            <a:off x="355600" y="8229812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5DB8ECA8-F2AE-A56D-697B-F493E501238F}"/>
              </a:ext>
            </a:extLst>
          </p:cNvPr>
          <p:cNvSpPr txBox="1"/>
          <p:nvPr/>
        </p:nvSpPr>
        <p:spPr>
          <a:xfrm>
            <a:off x="466334" y="8753129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2400" b="0" i="0" u="none" strike="noStrike" kern="1200" baseline="0" dirty="0">
                <a:solidFill>
                  <a:srgbClr val="FFFFFF"/>
                </a:solidFill>
                <a:latin typeface="Calibri" panose="020F0502020204030204" pitchFamily="34" charset="0"/>
              </a:rPr>
              <a:t>Afeta apenas o filho imediato do elemento.</a:t>
            </a:r>
          </a:p>
        </p:txBody>
      </p:sp>
    </p:spTree>
    <p:extLst>
      <p:ext uri="{BB962C8B-B14F-4D97-AF65-F5344CB8AC3E}">
        <p14:creationId xmlns:p14="http://schemas.microsoft.com/office/powerpoint/2010/main" val="132083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2D671-5C08-B4A4-794E-6C415B274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CDE57BEB-DBC4-CCDA-3DC4-2F5C140D4676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8F284479-DCD6-6CDD-1B00-5CA7D84068E7}"/>
              </a:ext>
            </a:extLst>
          </p:cNvPr>
          <p:cNvSpPr txBox="1"/>
          <p:nvPr/>
        </p:nvSpPr>
        <p:spPr>
          <a:xfrm>
            <a:off x="612811" y="707933"/>
            <a:ext cx="7811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 DE IRMÃO - “O CONECTADO”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6EE6180-2C22-CEE8-9CE3-8B373A1587C4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3E74E1B5-7CB3-4E2A-100F-66ECF0A082C0}"/>
              </a:ext>
            </a:extLst>
          </p:cNvPr>
          <p:cNvSpPr txBox="1"/>
          <p:nvPr/>
        </p:nvSpPr>
        <p:spPr>
          <a:xfrm>
            <a:off x="612811" y="8450770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Aplica o estilo apenas no primeiro parágrafo após o h2.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 descr="Tela de celular com fundo preto&#10;&#10;O conteúdo gerado por IA pode estar incorreto.">
            <a:extLst>
              <a:ext uri="{FF2B5EF4-FFF2-40B4-BE49-F238E27FC236}">
                <a16:creationId xmlns:a16="http://schemas.microsoft.com/office/drawing/2014/main" id="{360F1EDA-6722-9DD7-E235-E7F8EBC29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170"/>
            <a:ext cx="9601200" cy="4837528"/>
          </a:xfrm>
          <a:prstGeom prst="rect">
            <a:avLst/>
          </a:prstGeom>
        </p:spPr>
      </p:pic>
      <p:pic>
        <p:nvPicPr>
          <p:cNvPr id="10" name="Imagem 9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FB2BE5C7-6568-536A-568B-A07B08B70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7269"/>
            <a:ext cx="9601200" cy="441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28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C8972-4D75-C060-961D-915F87340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2EFEFC0-69A1-8468-301E-11DFB275907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888D215E-56D2-D7BA-5454-BB4770C9F769}"/>
              </a:ext>
            </a:extLst>
          </p:cNvPr>
          <p:cNvSpPr txBox="1"/>
          <p:nvPr/>
        </p:nvSpPr>
        <p:spPr>
          <a:xfrm>
            <a:off x="-86541" y="5189210"/>
            <a:ext cx="9601199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PSEUDO-CLASSES - “OS ESTADOS SECRETOS”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B68099CD-AF1F-B9FD-75AA-952B2E060998}"/>
              </a:ext>
            </a:extLst>
          </p:cNvPr>
          <p:cNvSpPr txBox="1"/>
          <p:nvPr/>
        </p:nvSpPr>
        <p:spPr>
          <a:xfrm>
            <a:off x="2231797" y="1136233"/>
            <a:ext cx="4964522" cy="89255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latin typeface="Impact" panose="020B0806030902050204" pitchFamily="34" charset="0"/>
              </a:rPr>
              <a:t>10</a:t>
            </a:r>
          </a:p>
          <a:p>
            <a:endParaRPr lang="pt-BR" sz="28700" dirty="0"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614DC9B-6E1B-BE24-C6DA-D1BD90499564}"/>
              </a:ext>
            </a:extLst>
          </p:cNvPr>
          <p:cNvSpPr/>
          <p:nvPr/>
        </p:nvSpPr>
        <p:spPr>
          <a:xfrm>
            <a:off x="355600" y="9344194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D826D021-6491-EEBE-C28B-BC5BB060B104}"/>
              </a:ext>
            </a:extLst>
          </p:cNvPr>
          <p:cNvSpPr txBox="1"/>
          <p:nvPr/>
        </p:nvSpPr>
        <p:spPr>
          <a:xfrm>
            <a:off x="466334" y="9867511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2400" b="0" i="0" u="none" strike="noStrike" kern="1200" baseline="0" dirty="0">
                <a:solidFill>
                  <a:srgbClr val="FFFFFF"/>
                </a:solidFill>
                <a:latin typeface="Calibri" panose="020F0502020204030204" pitchFamily="34" charset="0"/>
              </a:rPr>
              <a:t>Alteram o estilo de um elemento conforme o estado dele.</a:t>
            </a:r>
          </a:p>
        </p:txBody>
      </p:sp>
    </p:spTree>
    <p:extLst>
      <p:ext uri="{BB962C8B-B14F-4D97-AF65-F5344CB8AC3E}">
        <p14:creationId xmlns:p14="http://schemas.microsoft.com/office/powerpoint/2010/main" val="2838470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BCB68-2EE6-653A-4A04-8763E0D05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E9119EAD-BCB8-F33C-50FF-52376651D03F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14CDB0B5-AC37-4A23-17C8-E138CD631DD5}"/>
              </a:ext>
            </a:extLst>
          </p:cNvPr>
          <p:cNvSpPr txBox="1"/>
          <p:nvPr/>
        </p:nvSpPr>
        <p:spPr>
          <a:xfrm>
            <a:off x="612811" y="707933"/>
            <a:ext cx="7811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PSEUDO-CLASSES - “OS ESTADOS SECRETOS”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21BD78E-A12B-ECDA-0294-AF374119663F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DE72D4F3-5B7D-B8F6-BB18-1E80D2E9DB1E}"/>
              </a:ext>
            </a:extLst>
          </p:cNvPr>
          <p:cNvSpPr txBox="1"/>
          <p:nvPr/>
        </p:nvSpPr>
        <p:spPr>
          <a:xfrm>
            <a:off x="612811" y="6400800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Quando o usuário passa o mouse sobre o botão, o estilo muda.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42E953BC-F2C6-B512-DD1F-915F51873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170"/>
            <a:ext cx="9601200" cy="524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05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030BF-4A9F-83A6-783C-DE3107F8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76D7256-BC9A-BF04-5DC5-22CC136F5183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8211C5D7-993A-7E89-FA6B-A54935B69944}"/>
              </a:ext>
            </a:extLst>
          </p:cNvPr>
          <p:cNvSpPr txBox="1"/>
          <p:nvPr/>
        </p:nvSpPr>
        <p:spPr>
          <a:xfrm>
            <a:off x="-86541" y="5189210"/>
            <a:ext cx="9601199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PSEUDO-ELEMENTOS - “O PODER EXTRA”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BA20384E-D3E4-8830-716C-788EBD8E27F0}"/>
              </a:ext>
            </a:extLst>
          </p:cNvPr>
          <p:cNvSpPr txBox="1"/>
          <p:nvPr/>
        </p:nvSpPr>
        <p:spPr>
          <a:xfrm>
            <a:off x="2231797" y="1136233"/>
            <a:ext cx="4964522" cy="89255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latin typeface="Impact" panose="020B0806030902050204" pitchFamily="34" charset="0"/>
              </a:rPr>
              <a:t>11</a:t>
            </a:r>
          </a:p>
          <a:p>
            <a:endParaRPr lang="pt-BR" sz="28700" dirty="0"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E758AF8-4D9B-1CD5-7394-2A9C1FC674CC}"/>
              </a:ext>
            </a:extLst>
          </p:cNvPr>
          <p:cNvSpPr/>
          <p:nvPr/>
        </p:nvSpPr>
        <p:spPr>
          <a:xfrm>
            <a:off x="396058" y="8054676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B534C103-4940-D54F-6C60-8BEEE1C89AAE}"/>
              </a:ext>
            </a:extLst>
          </p:cNvPr>
          <p:cNvSpPr txBox="1"/>
          <p:nvPr/>
        </p:nvSpPr>
        <p:spPr>
          <a:xfrm>
            <a:off x="396058" y="8462838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2400" b="0" i="0" u="none" strike="noStrike" kern="1200" baseline="0" dirty="0">
                <a:solidFill>
                  <a:srgbClr val="FFFFFF"/>
                </a:solidFill>
                <a:latin typeface="Calibri" panose="020F0502020204030204" pitchFamily="34" charset="0"/>
              </a:rPr>
              <a:t>Criam partes virtuais dentro de um elemento.</a:t>
            </a:r>
          </a:p>
        </p:txBody>
      </p:sp>
    </p:spTree>
    <p:extLst>
      <p:ext uri="{BB962C8B-B14F-4D97-AF65-F5344CB8AC3E}">
        <p14:creationId xmlns:p14="http://schemas.microsoft.com/office/powerpoint/2010/main" val="2217918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6C4CA-2BB5-55A5-D6BB-DB4BD2D3D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9D84CB30-4E99-121F-6EF4-DE5F54BEC2B3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413AE9CF-499E-9D1B-E99B-E4C90416D68A}"/>
              </a:ext>
            </a:extLst>
          </p:cNvPr>
          <p:cNvSpPr txBox="1"/>
          <p:nvPr/>
        </p:nvSpPr>
        <p:spPr>
          <a:xfrm>
            <a:off x="612811" y="707933"/>
            <a:ext cx="7811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PSEUDO-ELEMENTOS - “O PODER EXTRA”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481A027-D585-6EEC-891F-6FE3C0F65220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2D905F28-31F5-7AC8-F2FE-039E6901FFB8}"/>
              </a:ext>
            </a:extLst>
          </p:cNvPr>
          <p:cNvSpPr txBox="1"/>
          <p:nvPr/>
        </p:nvSpPr>
        <p:spPr>
          <a:xfrm>
            <a:off x="612811" y="6400800"/>
            <a:ext cx="822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Adiciona um ícone futurista após todo título &lt;h1&gt; — sem precisar mexer no HTML.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D94A8688-3346-5DB8-22D1-E91995DA9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47" y="1841881"/>
            <a:ext cx="9601200" cy="524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43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02FEF-C462-9E9B-B2AE-C6E6C9461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81714B4-4F03-5D14-D0E4-FDB4C899A7A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F90A9C38-1DC9-3533-30D6-4AEA308AC46C}"/>
              </a:ext>
            </a:extLst>
          </p:cNvPr>
          <p:cNvSpPr txBox="1"/>
          <p:nvPr/>
        </p:nvSpPr>
        <p:spPr>
          <a:xfrm>
            <a:off x="-86541" y="5189210"/>
            <a:ext cx="960119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CONCLUSÃO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B59FD6C-C64F-502B-9CF7-A428384EA109}"/>
              </a:ext>
            </a:extLst>
          </p:cNvPr>
          <p:cNvSpPr/>
          <p:nvPr/>
        </p:nvSpPr>
        <p:spPr>
          <a:xfrm>
            <a:off x="482600" y="6635760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8908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DE553-7877-A4FD-4E4E-F2CD53F83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_componente">
            <a:extLst>
              <a:ext uri="{FF2B5EF4-FFF2-40B4-BE49-F238E27FC236}">
                <a16:creationId xmlns:a16="http://schemas.microsoft.com/office/drawing/2014/main" id="{797AC340-2A45-750E-B927-4ED4D4E963A9}"/>
              </a:ext>
            </a:extLst>
          </p:cNvPr>
          <p:cNvSpPr txBox="1"/>
          <p:nvPr/>
        </p:nvSpPr>
        <p:spPr>
          <a:xfrm>
            <a:off x="612811" y="3115388"/>
            <a:ext cx="82263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seletores são o coração do CSS — e dominá-los é como hackear o próprio visual da web. Com eles, você transforma simples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em interfaces vivas, dinâmicas e cheias de estilo.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Obrigado por dedicar seu tempo a explorar este conteúdo. Cada página deste ebook foi criada pensando em ajudar você a avançar no domínio do CSS de forma simples, prática e objetiva.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Espero que este material contribua para sua jornada no desenvolvimento web e inspire você a continuar evoluindo, experimentando e criando interfaces cada vez melhores. 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Seu progresso é o que dá sentido a este trabalho. Obrigado por fazer parte desta jornada.</a:t>
            </a:r>
          </a:p>
        </p:txBody>
      </p:sp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4411B695-A4B0-2779-A1FE-D503640C2242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Últimos Bits, Novos Horizontes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2615E44D-45A1-147B-D119-1D3BBC82F7C3}"/>
              </a:ext>
            </a:extLst>
          </p:cNvPr>
          <p:cNvSpPr txBox="1"/>
          <p:nvPr/>
        </p:nvSpPr>
        <p:spPr>
          <a:xfrm>
            <a:off x="612811" y="707933"/>
            <a:ext cx="7811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CONCLUSÃO E AGRADECIMENOS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DE739DC-C02C-1F84-8BD6-C2A1DA8DF810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Logotipo, Ícone&#10;&#10;O conteúdo gerado por IA pode estar incorreto.">
            <a:extLst>
              <a:ext uri="{FF2B5EF4-FFF2-40B4-BE49-F238E27FC236}">
                <a16:creationId xmlns:a16="http://schemas.microsoft.com/office/drawing/2014/main" id="{E88D4953-AB33-ABBC-9BAC-D79168B97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9"/>
          <a:stretch>
            <a:fillRect/>
          </a:stretch>
        </p:blipFill>
        <p:spPr>
          <a:xfrm>
            <a:off x="7630957" y="362710"/>
            <a:ext cx="973958" cy="1126623"/>
          </a:xfrm>
          <a:prstGeom prst="rect">
            <a:avLst/>
          </a:prstGeom>
        </p:spPr>
      </p:pic>
      <p:pic>
        <p:nvPicPr>
          <p:cNvPr id="10" name="Imagem 9" descr="Forma&#10;&#10;O conteúdo gerado por IA pode estar incorreto.">
            <a:extLst>
              <a:ext uri="{FF2B5EF4-FFF2-40B4-BE49-F238E27FC236}">
                <a16:creationId xmlns:a16="http://schemas.microsoft.com/office/drawing/2014/main" id="{1D090EB3-A758-7452-5CCE-DF12EFBF5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566" y="8870810"/>
            <a:ext cx="1380077" cy="1380077"/>
          </a:xfrm>
          <a:prstGeom prst="rect">
            <a:avLst/>
          </a:prstGeom>
        </p:spPr>
      </p:pic>
      <p:sp>
        <p:nvSpPr>
          <p:cNvPr id="11" name="texto_componente">
            <a:hlinkClick r:id="rId4"/>
            <a:extLst>
              <a:ext uri="{FF2B5EF4-FFF2-40B4-BE49-F238E27FC236}">
                <a16:creationId xmlns:a16="http://schemas.microsoft.com/office/drawing/2014/main" id="{72C3A5E0-C37B-1264-CC8A-E182677680EF}"/>
              </a:ext>
            </a:extLst>
          </p:cNvPr>
          <p:cNvSpPr txBox="1"/>
          <p:nvPr/>
        </p:nvSpPr>
        <p:spPr>
          <a:xfrm>
            <a:off x="405409" y="10512497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hlinkClick r:id="rId4"/>
              </a:rPr>
              <a:t>eduares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242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_componente">
            <a:extLst>
              <a:ext uri="{FF2B5EF4-FFF2-40B4-BE49-F238E27FC236}">
                <a16:creationId xmlns:a16="http://schemas.microsoft.com/office/drawing/2014/main" id="{70DD6A47-3DBF-7A7F-A499-64758DB01DC2}"/>
              </a:ext>
            </a:extLst>
          </p:cNvPr>
          <p:cNvSpPr txBox="1"/>
          <p:nvPr/>
        </p:nvSpPr>
        <p:spPr>
          <a:xfrm>
            <a:off x="574762" y="3036648"/>
            <a:ext cx="78115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Texto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ítulo_componente">
            <a:extLst>
              <a:ext uri="{FF2B5EF4-FFF2-40B4-BE49-F238E27FC236}">
                <a16:creationId xmlns:a16="http://schemas.microsoft.com/office/drawing/2014/main" id="{28B64C9A-3EBE-CC41-9D43-A81CCE608F44}"/>
              </a:ext>
            </a:extLst>
          </p:cNvPr>
          <p:cNvSpPr txBox="1"/>
          <p:nvPr/>
        </p:nvSpPr>
        <p:spPr>
          <a:xfrm>
            <a:off x="574763" y="1959430"/>
            <a:ext cx="78115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subtítulo</a:t>
            </a:r>
          </a:p>
          <a:p>
            <a:endParaRPr lang="pt-BR" sz="3200" dirty="0"/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C0E9A030-83E9-7931-9EDD-6916C6B6FBD9}"/>
              </a:ext>
            </a:extLst>
          </p:cNvPr>
          <p:cNvSpPr txBox="1"/>
          <p:nvPr/>
        </p:nvSpPr>
        <p:spPr>
          <a:xfrm>
            <a:off x="574765" y="705393"/>
            <a:ext cx="78115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Título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5480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0F6CD-5A69-85B6-5EFA-6C89E5CD3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6188FA8-A5A8-B125-D936-7351C98FF4C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EF4D5E33-4462-547E-868D-AE17FE398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00200"/>
            <a:ext cx="9601200" cy="96012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98A6EA92-3123-AA9C-D96D-E2B04ACBA7ED}"/>
              </a:ext>
            </a:extLst>
          </p:cNvPr>
          <p:cNvSpPr/>
          <p:nvPr/>
        </p:nvSpPr>
        <p:spPr>
          <a:xfrm>
            <a:off x="-1" y="1600200"/>
            <a:ext cx="9601200" cy="769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D517EF-5675-6154-B9BE-20EAE1CE7083}"/>
              </a:ext>
            </a:extLst>
          </p:cNvPr>
          <p:cNvSpPr txBox="1"/>
          <p:nvPr/>
        </p:nvSpPr>
        <p:spPr>
          <a:xfrm>
            <a:off x="2592299" y="219602"/>
            <a:ext cx="4416594" cy="769441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effectLst>
                  <a:glow rad="876300">
                    <a:schemeClr val="accent1">
                      <a:satMod val="175000"/>
                      <a:alpha val="60000"/>
                    </a:schemeClr>
                  </a:glow>
                </a:effectLst>
                <a:latin typeface="8BIT WONDER" panose="00000400000000000000" pitchFamily="2" charset="0"/>
              </a:rPr>
              <a:t>neon CSS</a:t>
            </a:r>
          </a:p>
        </p:txBody>
      </p:sp>
      <p:pic>
        <p:nvPicPr>
          <p:cNvPr id="9" name="Imagem 8" descr="Logotipo, Ícone&#10;&#10;O conteúdo gerado por IA pode estar incorreto.">
            <a:extLst>
              <a:ext uri="{FF2B5EF4-FFF2-40B4-BE49-F238E27FC236}">
                <a16:creationId xmlns:a16="http://schemas.microsoft.com/office/drawing/2014/main" id="{44A6CA01-3D79-393A-C9E2-EB78156F1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9"/>
          <a:stretch>
            <a:fillRect/>
          </a:stretch>
        </p:blipFill>
        <p:spPr>
          <a:xfrm>
            <a:off x="3569345" y="6972300"/>
            <a:ext cx="2462510" cy="284850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3A042D2-198B-F16E-CF02-73724D1A2E22}"/>
              </a:ext>
            </a:extLst>
          </p:cNvPr>
          <p:cNvSpPr txBox="1"/>
          <p:nvPr/>
        </p:nvSpPr>
        <p:spPr>
          <a:xfrm>
            <a:off x="-529159" y="1723310"/>
            <a:ext cx="10659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8BIT WONDER" panose="00000400000000000000" pitchFamily="2" charset="0"/>
              </a:rPr>
              <a:t>O LADO SOMBRIO DO CSS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D0A7F7C-C7A3-B1C8-9F21-A0F04769E2EF}"/>
              </a:ext>
            </a:extLst>
          </p:cNvPr>
          <p:cNvSpPr/>
          <p:nvPr/>
        </p:nvSpPr>
        <p:spPr>
          <a:xfrm>
            <a:off x="1771644" y="11427836"/>
            <a:ext cx="6057901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40D3129-4EC5-D933-6464-483B13BB87D3}"/>
              </a:ext>
            </a:extLst>
          </p:cNvPr>
          <p:cNvSpPr txBox="1"/>
          <p:nvPr/>
        </p:nvSpPr>
        <p:spPr>
          <a:xfrm>
            <a:off x="1896530" y="11515725"/>
            <a:ext cx="58081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8BIT WONDER" panose="00000400000000000000" pitchFamily="2" charset="0"/>
              </a:rPr>
              <a:t>EDUARDO SOUSA</a:t>
            </a:r>
          </a:p>
        </p:txBody>
      </p:sp>
      <p:sp>
        <p:nvSpPr>
          <p:cNvPr id="2" name="subtítulo_componente">
            <a:extLst>
              <a:ext uri="{FF2B5EF4-FFF2-40B4-BE49-F238E27FC236}">
                <a16:creationId xmlns:a16="http://schemas.microsoft.com/office/drawing/2014/main" id="{C37C3D14-7D1F-A4A2-DA7E-9BF8AA666FFE}"/>
              </a:ext>
            </a:extLst>
          </p:cNvPr>
          <p:cNvSpPr txBox="1"/>
          <p:nvPr/>
        </p:nvSpPr>
        <p:spPr>
          <a:xfrm>
            <a:off x="894798" y="9787612"/>
            <a:ext cx="78115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Aprenda quais são os principais tipos de seletores mais utilizados na hora de construir aplicações páginas webs</a:t>
            </a:r>
          </a:p>
          <a:p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439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_componente">
            <a:extLst>
              <a:ext uri="{FF2B5EF4-FFF2-40B4-BE49-F238E27FC236}">
                <a16:creationId xmlns:a16="http://schemas.microsoft.com/office/drawing/2014/main" id="{D224F2ED-7E05-8DB8-85B0-8D0EA28CC6F1}"/>
              </a:ext>
            </a:extLst>
          </p:cNvPr>
          <p:cNvSpPr txBox="1"/>
          <p:nvPr/>
        </p:nvSpPr>
        <p:spPr>
          <a:xfrm>
            <a:off x="612811" y="3115388"/>
            <a:ext cx="82263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CSS é o que dá vida e estilo à web. Com ele, você controla cores, formas e movimentos — transformando código em design. Neste ebook, você vai aprender os principais seletores CSS, de forma simples e prática, com exemplos reais para aplicar no dia a dia. Prepare-se para hackear o visual da web e deixar seu código com brilho próprio.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81C72951-FD09-B8CE-5FD0-832FF2FF03D5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Domine o Estilo, Controle o Caos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6FE6152A-4868-2E6E-619A-4FAF8C387631}"/>
              </a:ext>
            </a:extLst>
          </p:cNvPr>
          <p:cNvSpPr txBox="1"/>
          <p:nvPr/>
        </p:nvSpPr>
        <p:spPr>
          <a:xfrm>
            <a:off x="612811" y="707933"/>
            <a:ext cx="7811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INTRODUÇÃO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F06D1E0-5EF7-50C1-ADD3-5268721C1864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Logotipo, Ícone&#10;&#10;O conteúdo gerado por IA pode estar incorreto.">
            <a:extLst>
              <a:ext uri="{FF2B5EF4-FFF2-40B4-BE49-F238E27FC236}">
                <a16:creationId xmlns:a16="http://schemas.microsoft.com/office/drawing/2014/main" id="{C16C6E62-756E-21B4-234E-C5F0B6A12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9"/>
          <a:stretch>
            <a:fillRect/>
          </a:stretch>
        </p:blipFill>
        <p:spPr>
          <a:xfrm>
            <a:off x="2796921" y="6400800"/>
            <a:ext cx="4007357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62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A0904DA-8F6A-72F4-CDCA-6A908757F16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11BC2FD3-F72E-5A7B-5225-FC8B0333F94F}"/>
              </a:ext>
            </a:extLst>
          </p:cNvPr>
          <p:cNvSpPr txBox="1"/>
          <p:nvPr/>
        </p:nvSpPr>
        <p:spPr>
          <a:xfrm>
            <a:off x="975541" y="5199201"/>
            <a:ext cx="7650117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O QUE SÃO SELETORES CSS?</a:t>
            </a:r>
          </a:p>
          <a:p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5CA78585-9FFA-1A02-7E03-124353CB350B}"/>
              </a:ext>
            </a:extLst>
          </p:cNvPr>
          <p:cNvSpPr txBox="1"/>
          <p:nvPr/>
        </p:nvSpPr>
        <p:spPr>
          <a:xfrm>
            <a:off x="2231797" y="1136233"/>
            <a:ext cx="4964522" cy="89255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latin typeface="Impact" panose="020B0806030902050204" pitchFamily="34" charset="0"/>
              </a:rPr>
              <a:t>01</a:t>
            </a:r>
          </a:p>
          <a:p>
            <a:endParaRPr lang="pt-BR" sz="28700" dirty="0"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CCB3B17-BC2B-A488-F56C-54D5D5803B39}"/>
              </a:ext>
            </a:extLst>
          </p:cNvPr>
          <p:cNvSpPr/>
          <p:nvPr/>
        </p:nvSpPr>
        <p:spPr>
          <a:xfrm>
            <a:off x="482600" y="7989977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o_componente">
            <a:extLst>
              <a:ext uri="{FF2B5EF4-FFF2-40B4-BE49-F238E27FC236}">
                <a16:creationId xmlns:a16="http://schemas.microsoft.com/office/drawing/2014/main" id="{8B1038D8-F573-4F24-D3FC-FDA2BED96172}"/>
              </a:ext>
            </a:extLst>
          </p:cNvPr>
          <p:cNvSpPr txBox="1"/>
          <p:nvPr/>
        </p:nvSpPr>
        <p:spPr>
          <a:xfrm>
            <a:off x="482600" y="8595092"/>
            <a:ext cx="8226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Seletores são a forma de “apontar” para elementos HTML e aplicar estilos. Pense neles como endereços que o CSS usa para encontrar o que deve mudar.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914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E7AF4-764F-B5C3-38C8-CD687539B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0D61B846-CEA9-7219-FF36-DADF7813E3C8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FD4BDCA3-5A7D-D603-ABC8-3D3C3CD496B2}"/>
              </a:ext>
            </a:extLst>
          </p:cNvPr>
          <p:cNvSpPr txBox="1"/>
          <p:nvPr/>
        </p:nvSpPr>
        <p:spPr>
          <a:xfrm>
            <a:off x="612811" y="707933"/>
            <a:ext cx="7811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 QUE SÃO SELETEORES CSS?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3D49F96-C3BD-B456-1216-1CE308DFD118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B118D25C-BA0C-FB0D-46A6-596338D9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170"/>
            <a:ext cx="9601200" cy="5243732"/>
          </a:xfrm>
          <a:prstGeom prst="rect">
            <a:avLst/>
          </a:prstGeom>
        </p:spPr>
      </p:pic>
      <p:sp>
        <p:nvSpPr>
          <p:cNvPr id="11" name="texto_componente">
            <a:extLst>
              <a:ext uri="{FF2B5EF4-FFF2-40B4-BE49-F238E27FC236}">
                <a16:creationId xmlns:a16="http://schemas.microsoft.com/office/drawing/2014/main" id="{A992CBAC-5E69-EA41-0757-B22974529E9A}"/>
              </a:ext>
            </a:extLst>
          </p:cNvPr>
          <p:cNvSpPr txBox="1"/>
          <p:nvPr/>
        </p:nvSpPr>
        <p:spPr>
          <a:xfrm>
            <a:off x="687405" y="6400800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Isso estiliza todos os parágrafos (&lt;p&gt;) da página.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513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ACF9C-C89C-9986-7D05-FE566B9EA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FB6B884-6563-9251-B1F7-22B87546153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BCAB6B22-BA19-17D3-91AC-CCFDB6EDD8C7}"/>
              </a:ext>
            </a:extLst>
          </p:cNvPr>
          <p:cNvSpPr txBox="1"/>
          <p:nvPr/>
        </p:nvSpPr>
        <p:spPr>
          <a:xfrm>
            <a:off x="284571" y="5000416"/>
            <a:ext cx="9032058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SELETOR DE CLASSE - “O CAMALEÃO”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8583E301-2765-DE13-E72B-CCB687F1BEAC}"/>
              </a:ext>
            </a:extLst>
          </p:cNvPr>
          <p:cNvSpPr txBox="1"/>
          <p:nvPr/>
        </p:nvSpPr>
        <p:spPr>
          <a:xfrm>
            <a:off x="2231797" y="1136233"/>
            <a:ext cx="4964522" cy="89255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latin typeface="Impact" panose="020B0806030902050204" pitchFamily="34" charset="0"/>
              </a:rPr>
              <a:t>02</a:t>
            </a:r>
          </a:p>
          <a:p>
            <a:endParaRPr lang="pt-BR" sz="28700" dirty="0"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B7DD446-D266-3FA7-DBBC-96CBD2126CBF}"/>
              </a:ext>
            </a:extLst>
          </p:cNvPr>
          <p:cNvSpPr/>
          <p:nvPr/>
        </p:nvSpPr>
        <p:spPr>
          <a:xfrm>
            <a:off x="482600" y="7989977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9D8F35B8-97BD-27C2-DFB8-4255673EFCEB}"/>
              </a:ext>
            </a:extLst>
          </p:cNvPr>
          <p:cNvSpPr txBox="1"/>
          <p:nvPr/>
        </p:nvSpPr>
        <p:spPr>
          <a:xfrm>
            <a:off x="482600" y="8595092"/>
            <a:ext cx="822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Classes permitem aplicar estilos a vários elementos diferentes, sem repetições.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9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488AA-0408-AFBC-6141-CADB845B1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1E1D3A96-B606-0F9A-AFC9-C14F7B6C72A9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F6232B40-8C72-24D6-7481-316E1CD3A6D6}"/>
              </a:ext>
            </a:extLst>
          </p:cNvPr>
          <p:cNvSpPr txBox="1"/>
          <p:nvPr/>
        </p:nvSpPr>
        <p:spPr>
          <a:xfrm>
            <a:off x="612811" y="707933"/>
            <a:ext cx="7811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 DE CLASSE - “O CAMELEÃO”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047709F-5AEA-7AEE-EF4A-8F375F538C8D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773FAD97-3DF2-58DB-4532-D3D7331B34B1}"/>
              </a:ext>
            </a:extLst>
          </p:cNvPr>
          <p:cNvSpPr txBox="1"/>
          <p:nvPr/>
        </p:nvSpPr>
        <p:spPr>
          <a:xfrm>
            <a:off x="687405" y="8699500"/>
            <a:ext cx="822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Tudo com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="destaque" receberá o mesmo estilo. Ideal para destacar seções repetidas.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 descr="Texto&#10;&#10;O conteúdo gerado por IA pode estar incorreto.">
            <a:extLst>
              <a:ext uri="{FF2B5EF4-FFF2-40B4-BE49-F238E27FC236}">
                <a16:creationId xmlns:a16="http://schemas.microsoft.com/office/drawing/2014/main" id="{F7608149-1575-79CF-CE68-634DBCDB7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996" y="1927302"/>
            <a:ext cx="9601200" cy="5243732"/>
          </a:xfrm>
          <a:prstGeom prst="rect">
            <a:avLst/>
          </a:prstGeom>
        </p:spPr>
      </p:pic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89D12893-4549-A850-6CE9-D6B7B2161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16"/>
          <a:stretch>
            <a:fillRect/>
          </a:stretch>
        </p:blipFill>
        <p:spPr>
          <a:xfrm>
            <a:off x="-281996" y="5165033"/>
            <a:ext cx="9601200" cy="334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529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410</TotalTime>
  <Words>732</Words>
  <Application>Microsoft Office PowerPoint</Application>
  <PresentationFormat>Papel A3 (297 x 420 mm)</PresentationFormat>
  <Paragraphs>89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7" baseType="lpstr">
      <vt:lpstr>8BIT WONDER</vt:lpstr>
      <vt:lpstr>Aptos</vt:lpstr>
      <vt:lpstr>Aptos Display</vt:lpstr>
      <vt:lpstr>Arial</vt:lpstr>
      <vt:lpstr>Calibri</vt:lpstr>
      <vt:lpstr>Calibri Light</vt:lpstr>
      <vt:lpstr>Impact</vt:lpstr>
      <vt:lpstr>Tema do Office</vt:lpstr>
      <vt:lpstr>Apresentação do PowerPoint</vt:lpstr>
      <vt:lpstr>Regras  use fontes múltiplas de 8  Utilize poucos textos  ter um layout agradável  8px, 16px, 24px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Eduardo Sousa</dc:creator>
  <cp:lastModifiedBy>Eduardo Sousa</cp:lastModifiedBy>
  <cp:revision>14</cp:revision>
  <dcterms:created xsi:type="dcterms:W3CDTF">2025-11-11T01:58:38Z</dcterms:created>
  <dcterms:modified xsi:type="dcterms:W3CDTF">2025-11-13T04:19:15Z</dcterms:modified>
</cp:coreProperties>
</file>